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57" r:id="rId10"/>
    <p:sldId id="356" r:id="rId11"/>
    <p:sldId id="358" r:id="rId12"/>
    <p:sldId id="313" r:id="rId13"/>
    <p:sldId id="335" r:id="rId14"/>
    <p:sldId id="359" r:id="rId15"/>
    <p:sldId id="328" r:id="rId16"/>
    <p:sldId id="317" r:id="rId17"/>
    <p:sldId id="303" r:id="rId18"/>
  </p:sldIdLst>
  <p:sldSz cx="9144000" cy="5143500" type="screen16x9"/>
  <p:notesSz cx="6858000" cy="9144000"/>
  <p:embeddedFontLst>
    <p:embeddedFont>
      <p:font typeface="Google Sans" panose="020B0604020202020204" charset="0"/>
      <p:regular r:id="rId21"/>
      <p:bold r:id="rId22"/>
      <p:italic r:id="rId23"/>
      <p:boldItalic r:id="rId24"/>
    </p:embeddedFont>
    <p:embeddedFont>
      <p:font typeface="Google Sans Medium" panose="020B0604020202020204" charset="0"/>
      <p:regular r:id="rId25"/>
      <p:bold r:id="rId26"/>
      <p:italic r:id="rId27"/>
      <p:boldItalic r:id="rId28"/>
    </p:embeddedFont>
    <p:embeddedFont>
      <p:font typeface="Helvetica Neue Light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B20B"/>
    <a:srgbClr val="79400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484" autoAdjust="0"/>
  </p:normalViewPr>
  <p:slideViewPr>
    <p:cSldViewPr snapToGrid="0">
      <p:cViewPr>
        <p:scale>
          <a:sx n="100" d="100"/>
          <a:sy n="100" d="100"/>
        </p:scale>
        <p:origin x="192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3F669-CB38-1E9D-A617-45B9CB2F9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E300-E0AD-F879-3F68-F6E61FA47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26798-42F7-47D7-A507-2FC2D437BC88}" type="datetimeFigureOut">
              <a:rPr lang="fr-FR" smtClean="0"/>
              <a:t>04/11/2022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3B09-99A5-3662-C523-AD76EADD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34CF-6D9B-79FA-CE34-9E16668015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6F20-ECE5-4310-B368-57D0D8FF12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52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51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8F1C4-14C1-26BA-C605-3A2BD077C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2186918-A1DC-E00B-C1EC-EA086ED7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 userDrawn="1"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89246-499C-C5D0-169F-C11B7F0D5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D474BB1-684C-F401-63DB-1142F8CD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F25DE-02B0-856E-C632-EF5A1651F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B81575-49B3-F1E0-17E9-DC50541FF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0ADE0-EED5-A9A1-93DF-7A585C3BC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469AE73-6DF7-9F64-0BED-33397A8C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FE0-4195-CE5B-77B3-8DAB3E5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78E416-2FBE-88A1-B114-DB7A2685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FE080-56E5-FAF7-6CAF-51DEF6DA5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0FDC71F-8045-13FA-5746-CAA60D73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0D09-7696-D205-3CDA-548540CEE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BD5FC0F-9619-C8E0-D9DB-92D93BCB9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F1B1-F9C4-24D1-6863-85ACA69B3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8059E3E-B262-82F2-7AD5-0D07806EE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11F79-536A-1295-B0E1-E2278754B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C60B64-319B-2673-894F-0C9519F84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57DA5-CC4F-48B6-3D89-8E1A32950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6D0905E-9E51-4A58-4DFA-DB0764D0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D1ECD-915C-6135-22FC-4FE291F2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B41B6B3-D8DF-E6C2-62AF-E49E35DDE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845A0-DFC3-BEC4-7548-2FFCAF661F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9B3D5-39C1-A84D-95C2-29DCBD2DD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D86B8-6544-3592-1C29-F145B365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63FFBE8-9943-C64A-C7F2-8B9BB1BD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2167-9BB0-CCD0-6F8D-1A0066466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9B57B9-0792-610C-AD73-E814C1F35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2D2F2-67F1-0635-F3CA-EF3B70FF2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D249D9-9599-4CE6-854F-B3F634DE2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173A-D133-A54B-9A3B-CAA618EA0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74F1805-D8E4-FA11-AC68-F6AD8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 userDrawn="1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6B47-DD49-928C-FC69-AAC9D9A97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B623C3-B906-9D0F-9B0E-6CC63454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530CF-5112-2D0E-9AB6-B21A426DB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0580030-417D-2656-6CA7-9FE8CD22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635A2-76DD-ECD9-879C-158A95870F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8F48928-2830-CE6A-0F2A-6D3F47FCF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72D41-82C6-731A-4D3E-F5DFA2BC5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5F985B-9AC6-A427-B411-29BB698E3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4BD30-B457-D83E-0728-284856ABE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93702D9-3409-697E-E982-BD035DD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A224C-87C4-5B22-6906-17F3E467D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B84032-7F35-7E9B-E500-BDB6E941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13AD9-201E-0385-6D46-8CA7B9F42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8EF2A4A-CD9F-ABE7-2224-7E31628F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9" r:id="rId8"/>
    <p:sldLayoutId id="2147483661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60749143_image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November 5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8" y="1721842"/>
            <a:ext cx="8310300" cy="13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Building an Image Segmentation Model for a CV System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8934-CC4B-247D-5B82-15F3F9D4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</a:t>
            </a:fld>
            <a:endParaRPr lang="fr-FR"/>
          </a:p>
        </p:txBody>
      </p:sp>
      <p:pic>
        <p:nvPicPr>
          <p:cNvPr id="2" name="Picture 2" descr="Logo Future vision transport">
            <a:hlinkClick r:id="rId3"/>
            <a:extLst>
              <a:ext uri="{FF2B5EF4-FFF2-40B4-BE49-F238E27FC236}">
                <a16:creationId xmlns:a16="http://schemas.microsoft.com/office/drawing/2014/main" id="{1658D792-E544-1A98-701C-CE6422C7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02" y="153163"/>
            <a:ext cx="3309445" cy="15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599" y="504913"/>
            <a:ext cx="4032000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MobileNetV2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Modified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between 4 MobileNetV2 layers and 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upsamplers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Different versions tested: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256x256 and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256x512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size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With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or without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data augmentation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JaccardLoss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Categ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CrossEntropy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Coeff: 0.885   Mean IOU : 0.573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Accuracy : 0.911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Proposed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D9511-E0BF-9E8B-7C30-0308700C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22" y="0"/>
            <a:ext cx="1901913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D68470-4DF6-1207-B557-AF35D397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835" y="0"/>
            <a:ext cx="3465165" cy="17981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2DE91-E46F-049E-12EA-79FD0507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817" y="1817206"/>
            <a:ext cx="1557201" cy="94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0D00D-2025-0DE4-D2FE-F707F2AD33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75346" y="2781222"/>
            <a:ext cx="1976458" cy="1127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DDA5-47A4-70B1-F1D1-1356B429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75346" y="3918569"/>
            <a:ext cx="1976458" cy="1225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65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51C5D-9E05-3537-279A-973C996EC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11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4CDF1E-00D7-1E82-191F-B2FA2BDE5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1627883"/>
            <a:ext cx="8953500" cy="167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904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based Model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4C382-1A89-9548-16C5-CE1E1543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7624"/>
            <a:ext cx="4390551" cy="38694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Implementation on Flask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Deployment on Heroku </a:t>
            </a:r>
            <a:r>
              <a:rPr lang="en-US" sz="1400" dirty="0">
                <a:solidFill>
                  <a:schemeClr val="tx1"/>
                </a:solidFill>
              </a:rPr>
              <a:t>(premium dyno)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Limited by the size of the deployment, </a:t>
            </a:r>
            <a:r>
              <a:rPr lang="en-US" sz="1400" dirty="0">
                <a:solidFill>
                  <a:schemeClr val="tx1"/>
                </a:solidFill>
              </a:rPr>
              <a:t>necessity to host model weight on Amazon S3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Model has to be </a:t>
            </a:r>
            <a:r>
              <a:rPr lang="en-US" sz="1400" b="1" dirty="0">
                <a:solidFill>
                  <a:schemeClr val="tx1"/>
                </a:solidFill>
              </a:rPr>
              <a:t>recompiled at application launch</a:t>
            </a:r>
            <a:r>
              <a:rPr lang="en-US" sz="1400" dirty="0">
                <a:solidFill>
                  <a:schemeClr val="tx1"/>
                </a:solidFill>
              </a:rPr>
              <a:t> to reduce host size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Tested on “real” pictures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2 possibilities 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one of the uploaded test image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a user-uploaded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2"/>
            <a:ext cx="3864600" cy="4143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Deployment on the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13</a:t>
            </a:fld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EDB9BD-A872-0FBD-FE10-DB6D596A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411" y="102492"/>
            <a:ext cx="4603589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F3D1CF-7CCE-F080-121F-24E3FD77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0411" y="2667127"/>
            <a:ext cx="2336236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07ED1-7839-C4EE-2D42-A59679B947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98710" y="2667126"/>
            <a:ext cx="2226313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1B3E0-1DEE-4036-0507-A6FF90507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0090F9-0D0A-00AB-AC43-84B0981E4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577"/>
            <a:ext cx="9144000" cy="21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717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C17A-179B-8679-79A3-6CB74831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489502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During this project, an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has been developed based on images extracted from the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dataset.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model developed so far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needs to be refined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before deployment in production</a:t>
            </a:r>
          </a:p>
          <a:p>
            <a:endParaRPr lang="en-US" sz="8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Recommendations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Use developed MobileNetV2 –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model as base for improvement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high performance computes 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the number of training epochs.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image size used in training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native resolution (1024x2048)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Verify FPS of model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assert compatibility with Computer Vision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41" y="38100"/>
            <a:ext cx="7797000" cy="41430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B1E9-224A-074F-8B04-2FB171F95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C0D-902C-1BAA-44FE-C8CC4D67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975928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data </a:t>
            </a:r>
            <a:r>
              <a:rPr lang="fr-FR" sz="2000" dirty="0" err="1">
                <a:latin typeface="Google Sans" panose="020B0604020202020204" charset="0"/>
              </a:rPr>
              <a:t>Processing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</a:t>
            </a:r>
            <a:r>
              <a:rPr lang="fr-FR" sz="2000" dirty="0" err="1">
                <a:latin typeface="Google Sans" panose="020B0604020202020204" charset="0"/>
              </a:rPr>
              <a:t>Segmention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Deploying</a:t>
            </a:r>
            <a:r>
              <a:rPr lang="fr-FR" sz="2000" dirty="0">
                <a:latin typeface="Google Sans" panose="020B0604020202020204" charset="0"/>
              </a:rPr>
              <a:t> the model</a:t>
            </a: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6DF52-8E19-7044-47B4-9E87E48D8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253391" y="382537"/>
            <a:ext cx="8637217" cy="46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goal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Create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an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that will be used in a Computer Vision System used by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Self-Driving Vehicle.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of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Segmentation of images by Category</a:t>
            </a: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Key points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Implementation of the model in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Deployment of an API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and of a visualization application on Flask/Heroku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Redaction of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technical note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delve deeper into technical details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Limitation 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Azure Credits not provided to student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Only low performance computes could be used (trial account)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Low number of training epochs and high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D1FF3-9CA2-2952-224E-745249DC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1685-DD57-81DB-1ABA-6EF13380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3864600" cy="4143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5000 labelled photos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Fixed 1024*2048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Downloading from the source requires .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edu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email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adress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Invalid test masks  3475 valid photos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4 types of mask data: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Colored masks using custom RGB scale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labelled with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instance ID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certain type of objects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Labelled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 Used for the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Json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file with segment and instance coordinates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5</a:t>
            </a:fld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A6E52A-2EDA-71F2-18A2-684880E2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879" y="34323"/>
            <a:ext cx="3309303" cy="16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B8433-E75F-4276-83F1-61C43045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930" y="3420486"/>
            <a:ext cx="3304252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44314-2CE6-D267-6016-854CE718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78931" y="1728667"/>
            <a:ext cx="3304251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418FD-072D-2877-163A-61D536B0D2C6}"/>
              </a:ext>
            </a:extLst>
          </p:cNvPr>
          <p:cNvSpPr txBox="1"/>
          <p:nvPr/>
        </p:nvSpPr>
        <p:spPr>
          <a:xfrm>
            <a:off x="4627840" y="2747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Colored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08406-99FD-9AFE-497F-D3191552095E}"/>
              </a:ext>
            </a:extLst>
          </p:cNvPr>
          <p:cNvSpPr txBox="1"/>
          <p:nvPr/>
        </p:nvSpPr>
        <p:spPr>
          <a:xfrm>
            <a:off x="4499599" y="2142632"/>
            <a:ext cx="11176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Instance Id</a:t>
            </a:r>
          </a:p>
          <a:p>
            <a:pPr algn="ctr"/>
            <a:r>
              <a:rPr lang="fr-FR" b="1" dirty="0" err="1"/>
              <a:t>Labelled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3AD56-5A1A-DB88-AFA7-E7E566F7AFA7}"/>
              </a:ext>
            </a:extLst>
          </p:cNvPr>
          <p:cNvSpPr txBox="1"/>
          <p:nvPr/>
        </p:nvSpPr>
        <p:spPr>
          <a:xfrm>
            <a:off x="4582767" y="3948939"/>
            <a:ext cx="909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Class Id</a:t>
            </a:r>
          </a:p>
          <a:p>
            <a:pPr algn="ctr"/>
            <a:r>
              <a:rPr lang="fr-FR" b="1" dirty="0" err="1"/>
              <a:t>Labelled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D9D12A-4A34-D84C-1CC5-A6AFEC94CCCC}"/>
              </a:ext>
            </a:extLst>
          </p:cNvPr>
          <p:cNvCxnSpPr>
            <a:cxnSpLocks/>
            <a:stCxn id="2" idx="2"/>
            <a:endCxn id="48" idx="0"/>
          </p:cNvCxnSpPr>
          <p:nvPr/>
        </p:nvCxnSpPr>
        <p:spPr>
          <a:xfrm>
            <a:off x="6784034" y="517360"/>
            <a:ext cx="12766" cy="28817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2" y="123433"/>
            <a:ext cx="3864600" cy="414300"/>
          </a:xfrm>
        </p:spPr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76782" y="739306"/>
            <a:ext cx="4643216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Reduction of shape </a:t>
            </a:r>
            <a:r>
              <a:rPr lang="en-US" sz="1600" dirty="0">
                <a:solidFill>
                  <a:schemeClr val="tx1"/>
                </a:solidFill>
              </a:rPr>
              <a:t>to 256x256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256x512 (preservation of aspect ratio)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Image Normalization </a:t>
            </a:r>
            <a:r>
              <a:rPr lang="en-US" sz="1600" dirty="0">
                <a:solidFill>
                  <a:schemeClr val="tx1"/>
                </a:solidFill>
              </a:rPr>
              <a:t>with encoder preprocessing function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One-hot encoding mask </a:t>
            </a:r>
            <a:r>
              <a:rPr lang="en-US" sz="1600" dirty="0">
                <a:solidFill>
                  <a:schemeClr val="tx1"/>
                </a:solidFill>
              </a:rPr>
              <a:t>labels (converting 1024x2048 masks to 1024x2048x3 arrays)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Testing of different data augmentation techniques: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No data augmentation applied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 augmentation within pipeline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chemeClr val="tx1"/>
                </a:solidFill>
              </a:rPr>
              <a:t>Albumentations</a:t>
            </a:r>
            <a:r>
              <a:rPr lang="en-US" sz="1600" b="1" dirty="0">
                <a:solidFill>
                  <a:schemeClr val="tx1"/>
                </a:solidFill>
              </a:rPr>
              <a:t> to create additional augmented samples </a:t>
            </a:r>
          </a:p>
          <a:p>
            <a:pPr marL="628650" lvl="1" indent="0">
              <a:lnSpc>
                <a:spcPct val="100000"/>
              </a:lnSpc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62865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3 times the number of initial samples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36F69-8C9C-6C7B-C771-040FCC0BB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0AB334C5-4133-42AC-9B57-CFFA02D8BE36}" type="slidenum">
              <a:rPr lang="fr-FR" smtClean="0"/>
              <a:t>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B0014-BDDA-ED2A-A950-01ECACD2FFE2}"/>
              </a:ext>
            </a:extLst>
          </p:cNvPr>
          <p:cNvSpPr/>
          <p:nvPr/>
        </p:nvSpPr>
        <p:spPr>
          <a:xfrm>
            <a:off x="6056834" y="10696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CCC2-B7E6-1B72-9C97-6C48C43AE12E}"/>
              </a:ext>
            </a:extLst>
          </p:cNvPr>
          <p:cNvSpPr/>
          <p:nvPr/>
        </p:nvSpPr>
        <p:spPr>
          <a:xfrm>
            <a:off x="4602434" y="660106"/>
            <a:ext cx="14544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Horizontally</a:t>
            </a:r>
            <a:r>
              <a:rPr lang="fr-FR" dirty="0"/>
              <a:t> </a:t>
            </a:r>
            <a:r>
              <a:rPr lang="fr-FR" dirty="0" err="1"/>
              <a:t>Flipped</a:t>
            </a:r>
            <a:r>
              <a:rPr lang="fr-FR" dirty="0"/>
              <a:t>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73B51-8620-17DC-2592-8713E336D627}"/>
              </a:ext>
            </a:extLst>
          </p:cNvPr>
          <p:cNvSpPr/>
          <p:nvPr/>
        </p:nvSpPr>
        <p:spPr>
          <a:xfrm>
            <a:off x="7511234" y="700853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5B62D-A615-B659-6606-3B4932B653A6}"/>
              </a:ext>
            </a:extLst>
          </p:cNvPr>
          <p:cNvSpPr/>
          <p:nvPr/>
        </p:nvSpPr>
        <p:spPr>
          <a:xfrm>
            <a:off x="5731200" y="1263119"/>
            <a:ext cx="21312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Rotation (max 30°, p=0.5)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2BAA2-8C68-5473-416C-D8BF1F455100}"/>
              </a:ext>
            </a:extLst>
          </p:cNvPr>
          <p:cNvSpPr/>
          <p:nvPr/>
        </p:nvSpPr>
        <p:spPr>
          <a:xfrm>
            <a:off x="5731200" y="1866132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Brightness</a:t>
            </a:r>
            <a:r>
              <a:rPr lang="fr-FR" dirty="0"/>
              <a:t> OR </a:t>
            </a:r>
            <a:r>
              <a:rPr lang="fr-FR" dirty="0" err="1"/>
              <a:t>Contrast</a:t>
            </a:r>
            <a:r>
              <a:rPr lang="fr-FR" dirty="0"/>
              <a:t> (p=0.7)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E6B7F1-873C-77AD-A506-222E53887683}"/>
              </a:ext>
            </a:extLst>
          </p:cNvPr>
          <p:cNvSpPr/>
          <p:nvPr/>
        </p:nvSpPr>
        <p:spPr>
          <a:xfrm>
            <a:off x="5761200" y="2478877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OR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 (p=0.5)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C7E0B1-DF4D-C6B0-0098-11CCBFF9522F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7511234" y="312160"/>
            <a:ext cx="727200" cy="3886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EEB0DA-8C9E-C39F-5FF2-402C08CF0F6A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5329634" y="312160"/>
            <a:ext cx="727200" cy="3479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CADACA-125F-FA81-22F6-C92684008F7C}"/>
              </a:ext>
            </a:extLst>
          </p:cNvPr>
          <p:cNvSpPr txBox="1"/>
          <p:nvPr/>
        </p:nvSpPr>
        <p:spPr>
          <a:xfrm>
            <a:off x="7697459" y="39509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FA7C8-B434-83EE-796B-C917210008B3}"/>
              </a:ext>
            </a:extLst>
          </p:cNvPr>
          <p:cNvSpPr txBox="1"/>
          <p:nvPr/>
        </p:nvSpPr>
        <p:spPr>
          <a:xfrm>
            <a:off x="5322656" y="36347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B1C1F5C-74A1-D392-4884-4B6279BDB9FC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851511" y="1122142"/>
            <a:ext cx="397813" cy="3760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C64C36-845C-01B8-6248-DAF4E60732D8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7804800" y="1509066"/>
            <a:ext cx="57600" cy="603013"/>
          </a:xfrm>
          <a:prstGeom prst="bentConnector3">
            <a:avLst>
              <a:gd name="adj1" fmla="val -6468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CF79987-B83D-DBEB-C204-9A8B22062314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7804800" y="2112079"/>
            <a:ext cx="30000" cy="612745"/>
          </a:xfrm>
          <a:prstGeom prst="bentConnector3">
            <a:avLst>
              <a:gd name="adj1" fmla="val 14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A4FECB5-4735-F995-1AA5-3EE834FE59A8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351884" y="1129750"/>
            <a:ext cx="357066" cy="4015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E3B607-6EA8-15C9-8272-400AAAE021D7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731200" y="1509065"/>
            <a:ext cx="12700" cy="603013"/>
          </a:xfrm>
          <a:prstGeom prst="bentConnector3">
            <a:avLst>
              <a:gd name="adj1" fmla="val 32740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47CCA7-171D-166A-C7AD-A246D8298840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H="1" flipV="1">
            <a:off x="5731200" y="2112078"/>
            <a:ext cx="30000" cy="612745"/>
          </a:xfrm>
          <a:prstGeom prst="bentConnector3">
            <a:avLst>
              <a:gd name="adj1" fmla="val -13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6C342EB-D8E0-F5DC-AACB-EA6CCC7B2A72}"/>
              </a:ext>
            </a:extLst>
          </p:cNvPr>
          <p:cNvSpPr/>
          <p:nvPr/>
        </p:nvSpPr>
        <p:spPr>
          <a:xfrm>
            <a:off x="6069600" y="339910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B5FC7-F69C-4341-0FC5-A6023A88B5F3}"/>
              </a:ext>
            </a:extLst>
          </p:cNvPr>
          <p:cNvSpPr/>
          <p:nvPr/>
        </p:nvSpPr>
        <p:spPr>
          <a:xfrm>
            <a:off x="4607480" y="3158069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C8D19D-3BF5-ABB0-2D74-1D0D629568C4}"/>
              </a:ext>
            </a:extLst>
          </p:cNvPr>
          <p:cNvSpPr/>
          <p:nvPr/>
        </p:nvSpPr>
        <p:spPr>
          <a:xfrm>
            <a:off x="7681309" y="3191675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A106C3B-32F2-1400-779B-F04807F1A0D3}"/>
              </a:ext>
            </a:extLst>
          </p:cNvPr>
          <p:cNvCxnSpPr>
            <a:cxnSpLocks/>
            <a:stCxn id="13" idx="3"/>
            <a:endCxn id="53" idx="0"/>
          </p:cNvCxnSpPr>
          <p:nvPr/>
        </p:nvCxnSpPr>
        <p:spPr>
          <a:xfrm>
            <a:off x="7834800" y="2724824"/>
            <a:ext cx="465709" cy="4668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6A9B22D-AF86-984D-C004-15E6DAC3D4B9}"/>
              </a:ext>
            </a:extLst>
          </p:cNvPr>
          <p:cNvCxnSpPr>
            <a:cxnSpLocks/>
            <a:stCxn id="13" idx="1"/>
            <a:endCxn id="52" idx="0"/>
          </p:cNvCxnSpPr>
          <p:nvPr/>
        </p:nvCxnSpPr>
        <p:spPr>
          <a:xfrm rot="10800000" flipV="1">
            <a:off x="5226680" y="2724823"/>
            <a:ext cx="534520" cy="4332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39FD263-9358-EEC1-FB71-BEDF2EEB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62" y="4038598"/>
            <a:ext cx="2150944" cy="1075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39E0A-D26A-2F50-8795-209636030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55" y="812671"/>
            <a:ext cx="4324235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Semantic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Segmentation 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Convolutional Neural Networks (CNN)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:  Dice Coefficient – Intersection over Union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IoU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) – Mean One-Hot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Other metric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shape of the predicted masks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Optimizer : Adam – Adam Weighted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AdamW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Loss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: Cross-Entropy – Dice Loss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to prevent the loss of low-level information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Transfer learning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for encoder necessary  reduce computation time 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Image Segmentation principles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57"/>
            <a:ext cx="4572000" cy="21730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BE0A28-7B15-0BAA-4308-ABEE029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2" y="2467407"/>
            <a:ext cx="3745936" cy="2538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0400" y="1059675"/>
            <a:ext cx="4622399" cy="3820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Study of research paper :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Real-Time Semantic Image Segmentation with Deep Learning for Autonomous Driving : A Survey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Best performance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dataset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SQ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SqueezeNet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encoder)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Fastest model : STDC1-50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(STDC backbone)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 main problems with state of the art models: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Models not implemented in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TF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Training requires high computational power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State of the Art Semantic Segmentation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9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42837"/>
            <a:ext cx="4572000" cy="22988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0F76A-893E-3835-1391-A997B79D1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" t="5099" r="3394" b="1884"/>
          <a:stretch/>
        </p:blipFill>
        <p:spPr>
          <a:xfrm>
            <a:off x="4571999" y="2406479"/>
            <a:ext cx="4572001" cy="2520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8046293-BB6F-E3EF-0F4F-F3B824B82D67}"/>
              </a:ext>
            </a:extLst>
          </p:cNvPr>
          <p:cNvSpPr/>
          <p:nvPr/>
        </p:nvSpPr>
        <p:spPr>
          <a:xfrm>
            <a:off x="5313600" y="2362950"/>
            <a:ext cx="194400" cy="20880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B1BE3-0C8E-E9B0-EC64-2BE70EE001EC}"/>
              </a:ext>
            </a:extLst>
          </p:cNvPr>
          <p:cNvSpPr txBox="1"/>
          <p:nvPr/>
        </p:nvSpPr>
        <p:spPr>
          <a:xfrm>
            <a:off x="4921361" y="231063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</a:t>
            </a:r>
          </a:p>
        </p:txBody>
      </p:sp>
    </p:spTree>
    <p:extLst>
      <p:ext uri="{BB962C8B-B14F-4D97-AF65-F5344CB8AC3E}">
        <p14:creationId xmlns:p14="http://schemas.microsoft.com/office/powerpoint/2010/main" val="93185377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6398</TotalTime>
  <Words>688</Words>
  <Application>Microsoft Office PowerPoint</Application>
  <PresentationFormat>On-screen Show (16:9)</PresentationFormat>
  <Paragraphs>148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Wingdings</vt:lpstr>
      <vt:lpstr>Arial</vt:lpstr>
      <vt:lpstr>Google Sans</vt:lpstr>
      <vt:lpstr>Roboto</vt:lpstr>
      <vt:lpstr>Google Sans Medium</vt:lpstr>
      <vt:lpstr>Helvetica Neue Light</vt:lpstr>
      <vt:lpstr>Google GBO Template</vt:lpstr>
      <vt:lpstr>PowerPoint Presentation</vt:lpstr>
      <vt:lpstr>Table of contents</vt:lpstr>
      <vt:lpstr>Introduction</vt:lpstr>
      <vt:lpstr>Image Data Processing</vt:lpstr>
      <vt:lpstr>Dataset</vt:lpstr>
      <vt:lpstr>Image Data Preprocessing</vt:lpstr>
      <vt:lpstr>Deep Learning Image Segmentation</vt:lpstr>
      <vt:lpstr>Image Segmentation principles</vt:lpstr>
      <vt:lpstr>State of the Art Semantic Segmentation</vt:lpstr>
      <vt:lpstr>Proposed Model</vt:lpstr>
      <vt:lpstr>PowerPoint Presentation</vt:lpstr>
      <vt:lpstr>Cloud based Model Deployment</vt:lpstr>
      <vt:lpstr>Model Deployment on the cloud</vt:lpstr>
      <vt:lpstr>PowerPoint Presentation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92</cp:revision>
  <dcterms:modified xsi:type="dcterms:W3CDTF">2022-11-04T11:20:30Z</dcterms:modified>
</cp:coreProperties>
</file>